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4" r:id="rId10"/>
    <p:sldId id="273" r:id="rId11"/>
    <p:sldId id="265" r:id="rId12"/>
    <p:sldId id="267" r:id="rId13"/>
    <p:sldId id="272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2013-11-24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2013-11-24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2013-11-24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2013-11-24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2013-11-24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2013-11-24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2013-11-24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2013-11-24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2013-11-24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2013-11-24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2013-11-24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2013-11-24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018655"/>
          </a:xfrm>
        </p:spPr>
        <p:txBody>
          <a:bodyPr/>
          <a:lstStyle/>
          <a:p>
            <a:r>
              <a:rPr lang="pl-PL" dirty="0" smtClean="0"/>
              <a:t>MASS DIGITISATION </a:t>
            </a:r>
            <a:br>
              <a:rPr lang="pl-PL" dirty="0" smtClean="0"/>
            </a:br>
            <a:r>
              <a:rPr lang="pl-PL" dirty="0" smtClean="0"/>
              <a:t>CAN WE PLAY IT?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004048" y="4509120"/>
            <a:ext cx="2768352" cy="1129680"/>
          </a:xfrm>
        </p:spPr>
        <p:txBody>
          <a:bodyPr>
            <a:normAutofit/>
          </a:bodyPr>
          <a:lstStyle/>
          <a:p>
            <a:r>
              <a:rPr lang="pl-PL" sz="2000" dirty="0" smtClean="0"/>
              <a:t>Agnieszka </a:t>
            </a:r>
            <a:r>
              <a:rPr lang="pl-PL" sz="2000" dirty="0" err="1" smtClean="0"/>
              <a:t>Leszyńska</a:t>
            </a:r>
            <a:endParaRPr lang="pl-PL" sz="2000" dirty="0"/>
          </a:p>
        </p:txBody>
      </p:sp>
      <p:pic>
        <p:nvPicPr>
          <p:cNvPr id="1026" name="Picture 2" descr="C:\Users\a.leszynska\Desktop\polona_logoCMY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770305"/>
            <a:ext cx="1944216" cy="108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V:\CBN_Polona\Logo BN\Logo BN\BN_pozio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70305"/>
            <a:ext cx="4139952" cy="108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78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CONTEMPORARY HERITAGE IS PROTECTED </a:t>
            </a:r>
            <a:r>
              <a:rPr lang="pl-PL" sz="3600" b="1" dirty="0" smtClean="0"/>
              <a:t/>
            </a:r>
            <a:br>
              <a:rPr lang="pl-PL" sz="3600" b="1" dirty="0" smtClean="0"/>
            </a:br>
            <a:r>
              <a:rPr lang="en-US" sz="3600" b="1" dirty="0" smtClean="0"/>
              <a:t>FREE ACCESS IN THE OPEN INTERNET IS PROHIBITED</a:t>
            </a:r>
            <a:r>
              <a:rPr lang="pl-PL" b="1" dirty="0"/>
              <a:t/>
            </a:r>
            <a:br>
              <a:rPr lang="pl-PL" b="1" dirty="0"/>
            </a:br>
            <a:endParaRPr lang="pl-P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2857"/>
            <a:ext cx="8492876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C:\Users\a.leszynska\Desktop\polona_logoC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012014"/>
            <a:ext cx="1512168" cy="84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V:\CBN_Polona\Logo BN\Logo BN\BN_pozio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3004"/>
            <a:ext cx="2987824" cy="78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08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GIVING ACCESS - SOLUTIONS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4392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/>
              <a:t>NON</a:t>
            </a:r>
            <a:r>
              <a:rPr lang="pl-PL" sz="2600" dirty="0" smtClean="0"/>
              <a:t>-</a:t>
            </a:r>
            <a:r>
              <a:rPr lang="en-US" sz="2600" dirty="0" smtClean="0"/>
              <a:t>EXCLUSIVE LICENCES</a:t>
            </a:r>
            <a:endParaRPr lang="pl-PL" sz="2600" dirty="0" smtClean="0"/>
          </a:p>
          <a:p>
            <a:endParaRPr lang="pl-PL" sz="2000" dirty="0" smtClean="0"/>
          </a:p>
          <a:p>
            <a:pPr marL="0" indent="0">
              <a:buNone/>
            </a:pPr>
            <a:r>
              <a:rPr lang="en-US" sz="2600" dirty="0" smtClean="0"/>
              <a:t>Author</a:t>
            </a:r>
            <a:r>
              <a:rPr lang="pl-PL" sz="2600" dirty="0" smtClean="0"/>
              <a:t>s/</a:t>
            </a:r>
            <a:r>
              <a:rPr lang="en-US" sz="2600" dirty="0" smtClean="0"/>
              <a:t>Publisher</a:t>
            </a:r>
            <a:r>
              <a:rPr lang="pl-PL" sz="2600" dirty="0" smtClean="0"/>
              <a:t>s</a:t>
            </a:r>
            <a:r>
              <a:rPr lang="en-US" sz="2600" dirty="0" smtClean="0"/>
              <a:t> </a:t>
            </a:r>
            <a:r>
              <a:rPr lang="pl-PL" sz="2600" dirty="0" err="1" smtClean="0"/>
              <a:t>are</a:t>
            </a:r>
            <a:r>
              <a:rPr lang="pl-PL" sz="2600" dirty="0" smtClean="0"/>
              <a:t> </a:t>
            </a:r>
            <a:r>
              <a:rPr lang="pl-PL" sz="2600" dirty="0" err="1" smtClean="0"/>
              <a:t>asked</a:t>
            </a:r>
            <a:r>
              <a:rPr lang="pl-PL" sz="2600" dirty="0" smtClean="0"/>
              <a:t> for</a:t>
            </a:r>
            <a:r>
              <a:rPr lang="en-US" sz="2600" dirty="0" smtClean="0"/>
              <a:t> </a:t>
            </a:r>
            <a:r>
              <a:rPr lang="en-US" sz="2600" dirty="0"/>
              <a:t>permission for </a:t>
            </a:r>
            <a:endParaRPr lang="pl-PL" sz="2600" dirty="0"/>
          </a:p>
          <a:p>
            <a:pPr lvl="0"/>
            <a:r>
              <a:rPr lang="en-US" sz="2600" dirty="0"/>
              <a:t>MAKING DIGITAL COPIES</a:t>
            </a:r>
            <a:endParaRPr lang="pl-PL" sz="2600" dirty="0"/>
          </a:p>
          <a:p>
            <a:pPr lvl="0"/>
            <a:r>
              <a:rPr lang="en-US" sz="2600" dirty="0"/>
              <a:t>PROVIDING ACCESS IN THE OPEN INTERNET IN THE WAY </a:t>
            </a:r>
            <a:r>
              <a:rPr lang="en-US" sz="2600" dirty="0" smtClean="0"/>
              <a:t>SUITABLE </a:t>
            </a:r>
            <a:r>
              <a:rPr lang="en-US" sz="2600" dirty="0"/>
              <a:t>FOR THE USERS</a:t>
            </a:r>
            <a:endParaRPr lang="pl-PL" sz="2600" dirty="0"/>
          </a:p>
          <a:p>
            <a:pPr lvl="0"/>
            <a:r>
              <a:rPr lang="en-US" sz="2600" dirty="0"/>
              <a:t>USING DIGITISED MATERIAL FOR THE PROMOTIONAL PURPOSES AND IN PUBLIC PRESENTATIONS, INCLUDING RADIO AND TELEVISION BOADCASTING</a:t>
            </a:r>
            <a:endParaRPr lang="pl-PL" sz="2600" dirty="0"/>
          </a:p>
          <a:p>
            <a:endParaRPr lang="pl-PL" dirty="0"/>
          </a:p>
        </p:txBody>
      </p:sp>
      <p:pic>
        <p:nvPicPr>
          <p:cNvPr id="4" name="Picture 3" descr="V:\CBN_Polona\Logo BN\Logo BN\BN_pozio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35166"/>
            <a:ext cx="3131840" cy="822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.leszynska\Desktop\polona_logoC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931445"/>
            <a:ext cx="1656184" cy="92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80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NATIONAL LIBRARY INFORMS USERS </a:t>
            </a:r>
            <a:r>
              <a:rPr lang="en-US" sz="2400" dirty="0" smtClean="0"/>
              <a:t>TH</a:t>
            </a:r>
            <a:r>
              <a:rPr lang="pl-PL" sz="2400" dirty="0" smtClean="0"/>
              <a:t>A</a:t>
            </a:r>
            <a:r>
              <a:rPr lang="en-US" sz="2400" dirty="0" smtClean="0"/>
              <a:t>T </a:t>
            </a:r>
            <a:r>
              <a:rPr lang="en-US" sz="2400" dirty="0"/>
              <a:t>THE MATERIAL IS LICENCED, </a:t>
            </a:r>
            <a:r>
              <a:rPr lang="en-US" sz="2400" dirty="0" smtClean="0"/>
              <a:t>AVA</a:t>
            </a:r>
            <a:r>
              <a:rPr lang="pl-PL" sz="2400" dirty="0" smtClean="0"/>
              <a:t>I</a:t>
            </a:r>
            <a:r>
              <a:rPr lang="en-US" sz="2400" dirty="0" smtClean="0"/>
              <a:t>L</a:t>
            </a:r>
            <a:r>
              <a:rPr lang="pl-PL" sz="2400" dirty="0" smtClean="0"/>
              <a:t>A</a:t>
            </a:r>
            <a:r>
              <a:rPr lang="en-US" sz="2400" smtClean="0"/>
              <a:t>BLE </a:t>
            </a:r>
            <a:r>
              <a:rPr lang="en-US" sz="2400" dirty="0"/>
              <a:t>FOR THE FAIR USE, </a:t>
            </a:r>
            <a:endParaRPr lang="pl-PL" sz="2400" dirty="0" smtClean="0"/>
          </a:p>
          <a:p>
            <a:pPr marL="0" indent="0" algn="ctr">
              <a:buNone/>
            </a:pPr>
            <a:r>
              <a:rPr lang="en-US" sz="2400" dirty="0" smtClean="0"/>
              <a:t>COMMERCIAL USE</a:t>
            </a:r>
            <a:r>
              <a:rPr lang="pl-PL" sz="2400" dirty="0" smtClean="0"/>
              <a:t> IS</a:t>
            </a:r>
            <a:r>
              <a:rPr lang="en-US" sz="2400" dirty="0" smtClean="0"/>
              <a:t> </a:t>
            </a:r>
            <a:r>
              <a:rPr lang="en-US" sz="2400" dirty="0"/>
              <a:t>PROHIBITED</a:t>
            </a:r>
            <a:endParaRPr lang="pl-PL" sz="2400" dirty="0"/>
          </a:p>
        </p:txBody>
      </p:sp>
      <p:pic>
        <p:nvPicPr>
          <p:cNvPr id="4" name="Picture 2" descr="C:\Users\a.leszynska\Desktop\polona_logoCMY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971730"/>
            <a:ext cx="1584176" cy="88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az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280920" cy="4453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 descr="V:\CBN_Polona\Logo BN\Logo BN\BN_pozio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9107"/>
            <a:ext cx="3419872" cy="73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7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GIVING ACCESS - SOLUTIONS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5654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 smtClean="0"/>
              <a:t>SUPPORT FROM THE MINISTRY OF CULTURE </a:t>
            </a:r>
          </a:p>
          <a:p>
            <a:pPr>
              <a:buFontTx/>
              <a:buChar char="-"/>
            </a:pPr>
            <a:r>
              <a:rPr lang="pl-PL" sz="2400" dirty="0" smtClean="0"/>
              <a:t>LONGTERM GOVERNMENTAL PROGRAMME KULTURA +</a:t>
            </a:r>
          </a:p>
          <a:p>
            <a:pPr>
              <a:buFontTx/>
              <a:buChar char="-"/>
            </a:pPr>
            <a:r>
              <a:rPr lang="pl-PL" sz="2400" dirty="0" smtClean="0"/>
              <a:t>RANKING SYSTEM FOR THE SCIENTIFIC MAGAZINNES</a:t>
            </a:r>
            <a:endParaRPr lang="pl-PL" sz="2400" dirty="0" smtClean="0"/>
          </a:p>
          <a:p>
            <a:pPr>
              <a:buFontTx/>
              <a:buChar char="-"/>
            </a:pPr>
            <a:endParaRPr lang="pl-PL" sz="2400" dirty="0"/>
          </a:p>
          <a:p>
            <a:pPr>
              <a:buFontTx/>
              <a:buChar char="-"/>
            </a:pPr>
            <a:endParaRPr lang="pl-PL" sz="2400" dirty="0"/>
          </a:p>
        </p:txBody>
      </p:sp>
      <p:pic>
        <p:nvPicPr>
          <p:cNvPr id="4" name="Picture 3" descr="V:\CBN_Polona\Logo BN\Logo BN\BN_pozio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9493"/>
            <a:ext cx="3419872" cy="89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.leszynska\Desktop\polona_logoC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012015"/>
            <a:ext cx="1512168" cy="84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07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pl-PL" sz="3200" dirty="0"/>
              <a:t>GIVING ACCESS - SOLUTIONS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56176" y="1340768"/>
            <a:ext cx="2530624" cy="4785395"/>
          </a:xfrm>
        </p:spPr>
        <p:txBody>
          <a:bodyPr/>
          <a:lstStyle/>
          <a:p>
            <a:pPr marL="0" indent="0">
              <a:buNone/>
            </a:pPr>
            <a:endParaRPr lang="pl-PL" sz="2800" dirty="0" smtClean="0"/>
          </a:p>
          <a:p>
            <a:pPr marL="0" indent="0">
              <a:buNone/>
            </a:pPr>
            <a:r>
              <a:rPr lang="en-US" sz="2800" dirty="0" smtClean="0"/>
              <a:t>COOPERATION </a:t>
            </a:r>
            <a:r>
              <a:rPr lang="en-US" sz="2800" dirty="0"/>
              <a:t>WITH INSTITUTIONS DEALING WITH THE OPEN SCIENCE AND OPEN </a:t>
            </a:r>
            <a:r>
              <a:rPr lang="en-US" sz="2800" dirty="0" smtClean="0"/>
              <a:t>CULTURE</a:t>
            </a:r>
            <a:endParaRPr lang="pl-PL" sz="2800" dirty="0" smtClean="0"/>
          </a:p>
          <a:p>
            <a:pPr marL="0" indent="0" algn="ctr">
              <a:buNone/>
            </a:pPr>
            <a:r>
              <a:rPr lang="pl-PL" sz="2800" dirty="0"/>
              <a:t> </a:t>
            </a:r>
            <a:endParaRPr lang="pl-PL" sz="4000" dirty="0"/>
          </a:p>
          <a:p>
            <a:endParaRPr lang="pl-PL" dirty="0"/>
          </a:p>
        </p:txBody>
      </p:sp>
      <p:pic>
        <p:nvPicPr>
          <p:cNvPr id="4" name="Obraz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5616624" cy="5616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158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GIVING ACCESS - SOLUTIONS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/>
              <a:t>DIGITAL LIBRARY OF THE SCIENTIFIC PUBLICATIONS </a:t>
            </a:r>
            <a:r>
              <a:rPr lang="en-US" sz="2800" dirty="0" smtClean="0"/>
              <a:t>ACADEMICA</a:t>
            </a:r>
            <a:endParaRPr lang="pl-PL" sz="2800" dirty="0" smtClean="0"/>
          </a:p>
          <a:p>
            <a:pPr marL="0" indent="0" algn="ctr">
              <a:buNone/>
            </a:pPr>
            <a:endParaRPr lang="pl-PL" sz="2800" dirty="0" smtClean="0"/>
          </a:p>
          <a:p>
            <a:r>
              <a:rPr lang="en-US" sz="2400" dirty="0"/>
              <a:t>digital base of books and scientific magazines </a:t>
            </a:r>
            <a:endParaRPr lang="pl-PL" sz="2400" dirty="0" smtClean="0"/>
          </a:p>
          <a:p>
            <a:r>
              <a:rPr lang="en-US" sz="2400" dirty="0"/>
              <a:t>the interlibrary digital copies loan </a:t>
            </a:r>
            <a:r>
              <a:rPr lang="en-US" sz="2400" dirty="0" smtClean="0"/>
              <a:t>system</a:t>
            </a:r>
            <a:endParaRPr lang="pl-PL" sz="2400" dirty="0" smtClean="0"/>
          </a:p>
          <a:p>
            <a:r>
              <a:rPr lang="en-US" sz="2400" dirty="0"/>
              <a:t>240 000 digital objects </a:t>
            </a:r>
            <a:r>
              <a:rPr lang="en-US" sz="2400" dirty="0" smtClean="0"/>
              <a:t>provided </a:t>
            </a:r>
            <a:r>
              <a:rPr lang="en-US" sz="2400" dirty="0"/>
              <a:t>to the users on dedicated computers in </a:t>
            </a:r>
            <a:r>
              <a:rPr lang="pl-PL" sz="2400" dirty="0" smtClean="0"/>
              <a:t>the partner </a:t>
            </a:r>
            <a:r>
              <a:rPr lang="en-US" sz="2400" dirty="0" smtClean="0"/>
              <a:t>libraries</a:t>
            </a:r>
            <a:endParaRPr lang="pl-PL" sz="2400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Picture 3" descr="V:\CBN_Polona\Logo BN\Logo BN\BN_pozio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0" y="6004843"/>
            <a:ext cx="3247256" cy="85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.leszynska\Desktop\polona_logoC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891160"/>
            <a:ext cx="1728192" cy="96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40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080120"/>
          </a:xfrm>
        </p:spPr>
        <p:txBody>
          <a:bodyPr>
            <a:normAutofit/>
          </a:bodyPr>
          <a:lstStyle/>
          <a:p>
            <a:r>
              <a:rPr lang="pl-PL" dirty="0" smtClean="0"/>
              <a:t>DREAM SOLUTION?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273227"/>
          </a:xfrm>
        </p:spPr>
        <p:txBody>
          <a:bodyPr/>
          <a:lstStyle/>
          <a:p>
            <a:pPr marL="0" indent="0" algn="ctr">
              <a:buNone/>
            </a:pPr>
            <a:r>
              <a:rPr lang="pl-PL" cap="small" dirty="0" err="1" smtClean="0"/>
              <a:t>Reasonable</a:t>
            </a:r>
            <a:r>
              <a:rPr lang="pl-PL" cap="small" dirty="0" smtClean="0"/>
              <a:t> </a:t>
            </a:r>
            <a:r>
              <a:rPr lang="pl-PL" cap="small" dirty="0" err="1" smtClean="0"/>
              <a:t>regulations</a:t>
            </a:r>
            <a:r>
              <a:rPr lang="pl-PL" cap="small" dirty="0" smtClean="0"/>
              <a:t> </a:t>
            </a:r>
            <a:r>
              <a:rPr lang="pl-PL" cap="small" dirty="0" err="1" smtClean="0"/>
              <a:t>adjusting</a:t>
            </a:r>
            <a:r>
              <a:rPr lang="pl-PL" cap="small" dirty="0" smtClean="0"/>
              <a:t> </a:t>
            </a:r>
            <a:r>
              <a:rPr lang="pl-PL" cap="small" dirty="0" err="1" smtClean="0"/>
              <a:t>Intellectual</a:t>
            </a:r>
            <a:r>
              <a:rPr lang="pl-PL" cap="small" dirty="0" smtClean="0"/>
              <a:t> </a:t>
            </a:r>
            <a:r>
              <a:rPr lang="pl-PL" cap="small" dirty="0" err="1" smtClean="0"/>
              <a:t>Property</a:t>
            </a:r>
            <a:r>
              <a:rPr lang="pl-PL" cap="small" dirty="0" smtClean="0"/>
              <a:t> Law</a:t>
            </a:r>
            <a:r>
              <a:rPr lang="en-US" cap="small" dirty="0" smtClean="0"/>
              <a:t> </a:t>
            </a:r>
            <a:endParaRPr lang="pl-PL" cap="small" dirty="0" smtClean="0"/>
          </a:p>
          <a:p>
            <a:pPr marL="0" indent="0" algn="ctr">
              <a:buNone/>
            </a:pPr>
            <a:r>
              <a:rPr lang="en-US" cap="small" dirty="0" smtClean="0"/>
              <a:t>to </a:t>
            </a:r>
            <a:r>
              <a:rPr lang="en-US" cap="small" dirty="0"/>
              <a:t>the modern information society needs</a:t>
            </a:r>
            <a:endParaRPr lang="pl-PL" cap="small" dirty="0"/>
          </a:p>
        </p:txBody>
      </p:sp>
      <p:pic>
        <p:nvPicPr>
          <p:cNvPr id="4" name="Picture 3" descr="V:\CBN_Polona\Logo BN\Logo BN\BN_pozio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4086"/>
            <a:ext cx="3059832" cy="80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.leszynska\Desktop\polona_logoC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012015"/>
            <a:ext cx="1512168" cy="84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40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MASS DIGITISATION - ASSUMPTIONS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01545"/>
          </a:xfrm>
        </p:spPr>
        <p:txBody>
          <a:bodyPr>
            <a:normAutofit/>
          </a:bodyPr>
          <a:lstStyle/>
          <a:p>
            <a:endParaRPr lang="pl-PL" sz="2400" dirty="0" smtClean="0"/>
          </a:p>
          <a:p>
            <a:r>
              <a:rPr lang="pl-PL" sz="2400" dirty="0"/>
              <a:t>COVERS BOTH MAKING DIGITAL COPIES AND GIVING ACCESS</a:t>
            </a:r>
          </a:p>
          <a:p>
            <a:r>
              <a:rPr lang="pl-PL" sz="2400" dirty="0" smtClean="0"/>
              <a:t>ASSUME</a:t>
            </a:r>
            <a:r>
              <a:rPr lang="pl-PL" sz="2400" dirty="0" smtClean="0"/>
              <a:t>:</a:t>
            </a:r>
          </a:p>
          <a:p>
            <a:pPr>
              <a:buFontTx/>
              <a:buChar char="-"/>
            </a:pPr>
            <a:r>
              <a:rPr lang="pl-PL" sz="2400" dirty="0" smtClean="0"/>
              <a:t>REDUCED HUMAN INTERVENTION IN MATERIAL SELECTION</a:t>
            </a:r>
          </a:p>
          <a:p>
            <a:pPr>
              <a:buFontTx/>
              <a:buChar char="-"/>
            </a:pPr>
            <a:r>
              <a:rPr lang="pl-PL" sz="2400" dirty="0" smtClean="0"/>
              <a:t>REDUCED </a:t>
            </a:r>
            <a:r>
              <a:rPr lang="pl-PL" sz="2400" dirty="0"/>
              <a:t>HUMAN INTERVENTION IN </a:t>
            </a:r>
            <a:r>
              <a:rPr lang="en-US" sz="2400" dirty="0" smtClean="0"/>
              <a:t>DIGITISATION</a:t>
            </a:r>
            <a:endParaRPr lang="pl-PL" sz="2400" dirty="0" smtClean="0"/>
          </a:p>
          <a:p>
            <a:pPr>
              <a:buFontTx/>
              <a:buChar char="-"/>
            </a:pPr>
            <a:r>
              <a:rPr lang="pl-PL" sz="2400" dirty="0" smtClean="0"/>
              <a:t>NO FULL TEXT CORRECTION</a:t>
            </a:r>
          </a:p>
          <a:p>
            <a:pPr>
              <a:buFontTx/>
              <a:buChar char="-"/>
            </a:pPr>
            <a:r>
              <a:rPr lang="pl-PL" sz="2400" dirty="0" smtClean="0"/>
              <a:t>AUTOMATIC </a:t>
            </a:r>
            <a:r>
              <a:rPr lang="en-US" sz="2400" dirty="0" smtClean="0"/>
              <a:t>DISPLAY</a:t>
            </a:r>
            <a:endParaRPr lang="pl-PL" sz="2400" dirty="0"/>
          </a:p>
          <a:p>
            <a:pPr>
              <a:buFontTx/>
              <a:buChar char="-"/>
            </a:pPr>
            <a:r>
              <a:rPr lang="en-US" sz="2400" dirty="0" smtClean="0"/>
              <a:t>NO </a:t>
            </a:r>
            <a:r>
              <a:rPr lang="en-US" sz="2400" dirty="0"/>
              <a:t>PRIOR RIGHTS </a:t>
            </a:r>
            <a:r>
              <a:rPr lang="en-US" sz="2400" dirty="0" smtClean="0"/>
              <a:t>CLEARANCE</a:t>
            </a:r>
            <a:endParaRPr lang="pl-PL" sz="2400" dirty="0" smtClean="0"/>
          </a:p>
          <a:p>
            <a:pPr>
              <a:buFontTx/>
              <a:buChar char="-"/>
            </a:pPr>
            <a:endParaRPr lang="pl-PL" sz="2400" dirty="0"/>
          </a:p>
          <a:p>
            <a:pPr>
              <a:buFontTx/>
              <a:buChar char="-"/>
            </a:pPr>
            <a:endParaRPr lang="pl-PL" sz="2400" dirty="0"/>
          </a:p>
        </p:txBody>
      </p:sp>
      <p:pic>
        <p:nvPicPr>
          <p:cNvPr id="4" name="Picture 3" descr="V:\CBN_Polona\Logo BN\Logo BN\BN_pozio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70305"/>
            <a:ext cx="4139952" cy="108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.leszynska\Desktop\polona_logoC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770305"/>
            <a:ext cx="1944216" cy="108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57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570186"/>
          </a:xfrm>
        </p:spPr>
        <p:txBody>
          <a:bodyPr>
            <a:normAutofit/>
          </a:bodyPr>
          <a:lstStyle/>
          <a:p>
            <a:r>
              <a:rPr lang="pl-PL" sz="3200" dirty="0" smtClean="0"/>
              <a:t>CAN WE AFFORD IT?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276871"/>
            <a:ext cx="8229600" cy="3240361"/>
          </a:xfrm>
        </p:spPr>
        <p:txBody>
          <a:bodyPr>
            <a:normAutofit/>
          </a:bodyPr>
          <a:lstStyle/>
          <a:p>
            <a:r>
              <a:rPr lang="pl-PL" sz="2400" dirty="0" smtClean="0"/>
              <a:t>CULTURAL HERITAGE MEANS A VARIETY OF </a:t>
            </a:r>
            <a:r>
              <a:rPr lang="pl-PL" sz="2400" dirty="0" smtClean="0"/>
              <a:t>MATERIAL </a:t>
            </a:r>
            <a:endParaRPr lang="pl-PL" sz="2400" dirty="0"/>
          </a:p>
          <a:p>
            <a:r>
              <a:rPr lang="pl-PL" sz="2400" dirty="0" smtClean="0"/>
              <a:t>NEED TO CREATE COLLECTIONS</a:t>
            </a:r>
            <a:endParaRPr lang="pl-PL" sz="2400" dirty="0"/>
          </a:p>
          <a:p>
            <a:r>
              <a:rPr lang="pl-PL" sz="2400" dirty="0" smtClean="0"/>
              <a:t>DUBLETS</a:t>
            </a:r>
            <a:endParaRPr lang="pl-PL" sz="2400" dirty="0"/>
          </a:p>
          <a:p>
            <a:r>
              <a:rPr lang="pl-PL" sz="2400" dirty="0" smtClean="0"/>
              <a:t>RESTRICTIONS IN GIVING ACCESS</a:t>
            </a:r>
          </a:p>
          <a:p>
            <a:r>
              <a:rPr lang="en-US" sz="2400" dirty="0"/>
              <a:t>FOUNDING ISSUE</a:t>
            </a:r>
            <a:endParaRPr lang="pl-PL" sz="2400" dirty="0"/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  <p:pic>
        <p:nvPicPr>
          <p:cNvPr id="4" name="Picture 3" descr="V:\CBN_Polona\Logo BN\Logo BN\BN_pozio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70305"/>
            <a:ext cx="4139952" cy="108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.leszynska\Desktop\polona_logoC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770305"/>
            <a:ext cx="1944216" cy="108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15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6600" dirty="0"/>
              <a:t>HOW DO WE DO IT</a:t>
            </a:r>
          </a:p>
        </p:txBody>
      </p:sp>
      <p:pic>
        <p:nvPicPr>
          <p:cNvPr id="4" name="Picture 2" descr="C:\Users\a.leszynska\Desktop\polona_logoCMY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770305"/>
            <a:ext cx="1944216" cy="108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V:\CBN_Polona\Logo BN\Logo BN\BN_pozio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4086"/>
            <a:ext cx="3059832" cy="80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40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– LEGAL BASE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460851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600" cap="small" dirty="0"/>
              <a:t>Protection of the Intellectual Property Rights and Related Rights Act  dated 4</a:t>
            </a:r>
            <a:r>
              <a:rPr lang="en-US" sz="2600" cap="small" baseline="30000" dirty="0"/>
              <a:t>th</a:t>
            </a:r>
            <a:r>
              <a:rPr lang="en-US" sz="2600" cap="small" dirty="0"/>
              <a:t> of April 1994; fair use section</a:t>
            </a:r>
            <a:endParaRPr lang="pl-PL" sz="2600" cap="small" dirty="0"/>
          </a:p>
          <a:p>
            <a:pPr marL="0" indent="0">
              <a:buNone/>
            </a:pPr>
            <a:r>
              <a:rPr lang="pl-PL" sz="2600" b="1" cap="small" dirty="0"/>
              <a:t>Art. 28.</a:t>
            </a:r>
            <a:endParaRPr lang="pl-PL" sz="2600" cap="small" dirty="0"/>
          </a:p>
          <a:p>
            <a:pPr marL="0" indent="0">
              <a:buNone/>
            </a:pPr>
            <a:r>
              <a:rPr lang="en-US" sz="2600" cap="small" dirty="0"/>
              <a:t>Libraries, Archives and Schools are permitted to:</a:t>
            </a:r>
            <a:endParaRPr lang="pl-PL" sz="2600" cap="small" dirty="0"/>
          </a:p>
          <a:p>
            <a:pPr lvl="0"/>
            <a:r>
              <a:rPr lang="en-US" sz="2600" cap="small" dirty="0"/>
              <a:t>give free access </a:t>
            </a:r>
            <a:r>
              <a:rPr lang="en-US" sz="2600" cap="small" dirty="0" smtClean="0"/>
              <a:t>to </a:t>
            </a:r>
            <a:r>
              <a:rPr lang="en-US" sz="2600" cap="small" dirty="0"/>
              <a:t>the already published material </a:t>
            </a:r>
            <a:r>
              <a:rPr lang="en-US" sz="2600" cap="small" dirty="0" smtClean="0"/>
              <a:t>according </a:t>
            </a:r>
            <a:r>
              <a:rPr lang="en-US" sz="2600" cap="small" dirty="0"/>
              <a:t>to the </a:t>
            </a:r>
            <a:r>
              <a:rPr lang="en-US" sz="2600" cap="small" dirty="0" smtClean="0"/>
              <a:t>institution</a:t>
            </a:r>
            <a:r>
              <a:rPr lang="pl-PL" sz="2600" cap="small" dirty="0" smtClean="0"/>
              <a:t>’</a:t>
            </a:r>
            <a:r>
              <a:rPr lang="en-US" sz="2600" cap="small" dirty="0" smtClean="0"/>
              <a:t>s</a:t>
            </a:r>
            <a:r>
              <a:rPr lang="pl-PL" sz="2600" cap="small" dirty="0" smtClean="0"/>
              <a:t> </a:t>
            </a:r>
            <a:r>
              <a:rPr lang="en-US" sz="2600" cap="small" dirty="0"/>
              <a:t>statue</a:t>
            </a:r>
            <a:r>
              <a:rPr lang="en-US" sz="2600" cap="small" dirty="0" smtClean="0"/>
              <a:t>;</a:t>
            </a:r>
            <a:endParaRPr lang="pl-PL" sz="2600" cap="small" dirty="0"/>
          </a:p>
          <a:p>
            <a:pPr lvl="0"/>
            <a:r>
              <a:rPr lang="en-US" sz="2600" cap="small" dirty="0"/>
              <a:t>reproduce already published material for purposes of preservation, replacement copies, protection of the own collection;</a:t>
            </a:r>
            <a:endParaRPr lang="pl-PL" sz="2600" cap="small" dirty="0"/>
          </a:p>
          <a:p>
            <a:pPr lvl="0"/>
            <a:r>
              <a:rPr lang="en-US" sz="2600" cap="small" dirty="0"/>
              <a:t>give free access to the </a:t>
            </a:r>
            <a:r>
              <a:rPr lang="en-US" sz="2600" cap="small" dirty="0" err="1"/>
              <a:t>digitised</a:t>
            </a:r>
            <a:r>
              <a:rPr lang="en-US" sz="2600" cap="small" dirty="0"/>
              <a:t> collection for the scientific and knowledge purposes on computers inside the institution. </a:t>
            </a:r>
            <a:endParaRPr lang="pl-PL" sz="2600" cap="small" dirty="0"/>
          </a:p>
          <a:p>
            <a:endParaRPr lang="pl-PL" dirty="0"/>
          </a:p>
        </p:txBody>
      </p:sp>
      <p:pic>
        <p:nvPicPr>
          <p:cNvPr id="4" name="Picture 3" descr="V:\CBN_Polona\Logo BN\Logo BN\BN_pozio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70305"/>
            <a:ext cx="4139952" cy="108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.leszynska\Desktop\polona_logoC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770305"/>
            <a:ext cx="1944216" cy="108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30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96144"/>
          </a:xfrm>
        </p:spPr>
        <p:txBody>
          <a:bodyPr>
            <a:normAutofit/>
          </a:bodyPr>
          <a:lstStyle/>
          <a:p>
            <a:r>
              <a:rPr lang="pl-PL" sz="2800" dirty="0" smtClean="0"/>
              <a:t>– LARGE SCALE DIGITISATION</a:t>
            </a:r>
            <a:br>
              <a:rPr lang="pl-PL" sz="2800" dirty="0" smtClean="0"/>
            </a:br>
            <a:r>
              <a:rPr lang="pl-PL" sz="2800" dirty="0" smtClean="0"/>
              <a:t>WORKFLOW</a:t>
            </a:r>
            <a:endParaRPr lang="pl-PL" sz="2800" dirty="0"/>
          </a:p>
        </p:txBody>
      </p:sp>
      <p:pic>
        <p:nvPicPr>
          <p:cNvPr id="4" name="Symbol zastępczy zawartości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56792"/>
            <a:ext cx="5832648" cy="504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33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5184576" cy="35524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91264" cy="1156990"/>
          </a:xfrm>
        </p:spPr>
        <p:txBody>
          <a:bodyPr>
            <a:normAutofit/>
          </a:bodyPr>
          <a:lstStyle/>
          <a:p>
            <a:r>
              <a:rPr lang="pl-PL" sz="3200" dirty="0" smtClean="0"/>
              <a:t>– </a:t>
            </a:r>
            <a:r>
              <a:rPr lang="pl-PL" sz="3200" dirty="0"/>
              <a:t>LARGE SCALE DIGITISATION</a:t>
            </a:r>
            <a:br>
              <a:rPr lang="pl-PL" sz="3200" dirty="0"/>
            </a:br>
            <a:r>
              <a:rPr lang="pl-PL" sz="3200" dirty="0" smtClean="0"/>
              <a:t>SYSTEM IMPLEMENTATION</a:t>
            </a:r>
            <a:endParaRPr lang="pl-PL" sz="3200" dirty="0"/>
          </a:p>
        </p:txBody>
      </p:sp>
      <p:sp>
        <p:nvSpPr>
          <p:cNvPr id="2" name="pole tekstowe 1"/>
          <p:cNvSpPr txBox="1"/>
          <p:nvPr/>
        </p:nvSpPr>
        <p:spPr>
          <a:xfrm>
            <a:off x="5436096" y="2132856"/>
            <a:ext cx="31683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/>
              <a:t>300 000 </a:t>
            </a:r>
            <a:r>
              <a:rPr lang="pl-PL" sz="2400" dirty="0" err="1" smtClean="0"/>
              <a:t>digitised</a:t>
            </a:r>
            <a:r>
              <a:rPr lang="pl-PL" sz="2400" dirty="0" smtClean="0"/>
              <a:t> </a:t>
            </a:r>
            <a:r>
              <a:rPr lang="pl-PL" sz="2400" dirty="0" err="1" smtClean="0"/>
              <a:t>objects</a:t>
            </a:r>
            <a:endParaRPr lang="pl-PL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err="1" smtClean="0"/>
              <a:t>al</a:t>
            </a:r>
            <a:r>
              <a:rPr lang="pl-PL" sz="2400" dirty="0" err="1" smtClean="0"/>
              <a:t>most</a:t>
            </a:r>
            <a:r>
              <a:rPr lang="pl-PL" sz="2400" dirty="0" smtClean="0"/>
              <a:t> </a:t>
            </a:r>
            <a:r>
              <a:rPr lang="pl-PL" sz="2400" dirty="0" smtClean="0"/>
              <a:t>7 000 000 </a:t>
            </a:r>
            <a:r>
              <a:rPr lang="pl-PL" sz="2400" dirty="0" err="1" smtClean="0"/>
              <a:t>scans</a:t>
            </a:r>
            <a:endParaRPr lang="pl-PL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/>
              <a:t>145 000 </a:t>
            </a:r>
            <a:r>
              <a:rPr lang="pl-PL" sz="2400" dirty="0" err="1" smtClean="0"/>
              <a:t>objects</a:t>
            </a:r>
            <a:r>
              <a:rPr lang="pl-PL" sz="2400" dirty="0" smtClean="0"/>
              <a:t> in POLONA</a:t>
            </a:r>
            <a:endParaRPr lang="pl-PL" sz="2400" dirty="0"/>
          </a:p>
        </p:txBody>
      </p:sp>
      <p:pic>
        <p:nvPicPr>
          <p:cNvPr id="6" name="Picture 3" descr="V:\CBN_Polona\Logo BN\Logo BN\BN_pozio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1924"/>
            <a:ext cx="2915816" cy="76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.leszynska\Desktop\polona_logoCMY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052300"/>
            <a:ext cx="1440160" cy="80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38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– </a:t>
            </a:r>
            <a:r>
              <a:rPr lang="pl-PL" sz="2800" dirty="0"/>
              <a:t>LARGE SCALE </a:t>
            </a:r>
            <a:r>
              <a:rPr lang="pl-PL" sz="2800" dirty="0" smtClean="0"/>
              <a:t>DIGITISATION</a:t>
            </a:r>
            <a:br>
              <a:rPr lang="pl-PL" sz="2800" dirty="0" smtClean="0"/>
            </a:br>
            <a:r>
              <a:rPr lang="pl-PL" sz="2800" dirty="0" smtClean="0"/>
              <a:t>GIVING ACCESS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38884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dirty="0" smtClean="0"/>
              <a:t>WHAT </a:t>
            </a:r>
            <a:r>
              <a:rPr lang="en-US" sz="3000" dirty="0"/>
              <a:t>BELONGS TO PUBLIC DOMAIN STAYS IN PUBLIC DOMAIN </a:t>
            </a:r>
            <a:endParaRPr lang="pl-PL" sz="3000" dirty="0" smtClean="0"/>
          </a:p>
          <a:p>
            <a:pPr marL="0" indent="0" algn="ctr">
              <a:buNone/>
            </a:pPr>
            <a:endParaRPr lang="pl-PL" sz="2800" dirty="0" smtClean="0"/>
          </a:p>
          <a:p>
            <a:pPr marL="0" indent="0" algn="ctr">
              <a:buNone/>
            </a:pPr>
            <a:endParaRPr lang="pl-PL" sz="2800" dirty="0"/>
          </a:p>
          <a:p>
            <a:pPr marL="0" indent="0" algn="ctr">
              <a:buNone/>
            </a:pPr>
            <a:endParaRPr lang="pl-PL" sz="2800" dirty="0"/>
          </a:p>
          <a:p>
            <a:r>
              <a:rPr lang="en-US" sz="2800" dirty="0"/>
              <a:t>highest resolution  </a:t>
            </a:r>
            <a:endParaRPr lang="pl-PL" sz="2800" dirty="0" smtClean="0"/>
          </a:p>
          <a:p>
            <a:r>
              <a:rPr lang="en-US" sz="2800" dirty="0" smtClean="0"/>
              <a:t>no </a:t>
            </a:r>
            <a:r>
              <a:rPr lang="en-US" sz="2800" dirty="0"/>
              <a:t>water marks</a:t>
            </a:r>
            <a:endParaRPr lang="pl-PL" sz="2800" dirty="0"/>
          </a:p>
          <a:p>
            <a:endParaRPr lang="pl-PL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703377"/>
            <a:ext cx="5113585" cy="410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946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– </a:t>
            </a:r>
            <a:r>
              <a:rPr lang="pl-PL" sz="2800" dirty="0"/>
              <a:t>LARGE SCALE DIGITISATION</a:t>
            </a:r>
            <a:br>
              <a:rPr lang="pl-PL" sz="2800" dirty="0"/>
            </a:br>
            <a:r>
              <a:rPr lang="pl-PL" sz="2800" dirty="0"/>
              <a:t>GIVING ACCESS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smtClean="0"/>
              <a:t>COPYRIGHTED</a:t>
            </a:r>
            <a:r>
              <a:rPr lang="pl-PL" sz="3000" dirty="0" smtClean="0"/>
              <a:t> MATERIAL</a:t>
            </a:r>
          </a:p>
          <a:p>
            <a:pPr marL="0" indent="0">
              <a:buNone/>
            </a:pPr>
            <a:endParaRPr lang="pl-PL" sz="2600" dirty="0"/>
          </a:p>
          <a:p>
            <a:pPr lvl="0"/>
            <a:r>
              <a:rPr lang="en-US" sz="2300" dirty="0"/>
              <a:t>70 YEARS AFTER CREATOR’S </a:t>
            </a:r>
            <a:r>
              <a:rPr lang="en-US" sz="2300" dirty="0" smtClean="0"/>
              <a:t>DEATH</a:t>
            </a:r>
            <a:endParaRPr lang="pl-PL" sz="2300" dirty="0"/>
          </a:p>
          <a:p>
            <a:pPr lvl="0"/>
            <a:r>
              <a:rPr lang="en-US" sz="2300" dirty="0"/>
              <a:t>30 YEARS AFTER FIRST EDITION OF THE MATERIAL </a:t>
            </a:r>
            <a:r>
              <a:rPr lang="en-US" sz="2300" dirty="0" smtClean="0"/>
              <a:t>BELONGING </a:t>
            </a:r>
            <a:r>
              <a:rPr lang="en-US" sz="2300" dirty="0"/>
              <a:t>TO THE PUBLIC DOMAIN NOT </a:t>
            </a:r>
            <a:r>
              <a:rPr lang="en-US" sz="2300" dirty="0" smtClean="0"/>
              <a:t>BEING </a:t>
            </a:r>
            <a:r>
              <a:rPr lang="en-US" sz="2300" dirty="0"/>
              <a:t>PUBLISHED BEFORE</a:t>
            </a:r>
            <a:endParaRPr lang="pl-PL" sz="2300" dirty="0"/>
          </a:p>
          <a:p>
            <a:pPr lvl="0"/>
            <a:r>
              <a:rPr lang="en-US" sz="2300" dirty="0"/>
              <a:t>70 YEARS FROM THE PUBLICATION OF THE NEWSPAPER OR SERIAL UNLESS IT CONTAINS PICTURES OR TEXTS THAT ARE PROTECTED AS THE SEPARATE </a:t>
            </a:r>
            <a:r>
              <a:rPr lang="en-US" sz="2300" dirty="0" smtClean="0"/>
              <a:t>UNIT</a:t>
            </a:r>
            <a:r>
              <a:rPr lang="pl-PL" sz="2300" dirty="0" smtClean="0"/>
              <a:t>S</a:t>
            </a:r>
          </a:p>
          <a:p>
            <a:pPr lvl="0"/>
            <a:endParaRPr lang="pl-PL" sz="2300" dirty="0" smtClean="0"/>
          </a:p>
        </p:txBody>
      </p:sp>
      <p:pic>
        <p:nvPicPr>
          <p:cNvPr id="4" name="Picture 2" descr="C:\Users\a.leszynska\Desktop\polona_logoCMY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891160"/>
            <a:ext cx="1728192" cy="96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V:\CBN_Polona\Logo BN\Logo BN\BN_pozio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6249"/>
            <a:ext cx="3203848" cy="84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07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404</Words>
  <Application>Microsoft Office PowerPoint</Application>
  <PresentationFormat>Pokaz na ekranie (4:3)</PresentationFormat>
  <Paragraphs>70</Paragraphs>
  <Slides>16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Motyw pakietu Office</vt:lpstr>
      <vt:lpstr>MASS DIGITISATION  CAN WE PLAY IT?</vt:lpstr>
      <vt:lpstr>MASS DIGITISATION - ASSUMPTIONS</vt:lpstr>
      <vt:lpstr>CAN WE AFFORD IT?</vt:lpstr>
      <vt:lpstr>Prezentacja programu PowerPoint</vt:lpstr>
      <vt:lpstr>– LEGAL BASE</vt:lpstr>
      <vt:lpstr>– LARGE SCALE DIGITISATION WORKFLOW</vt:lpstr>
      <vt:lpstr>– LARGE SCALE DIGITISATION SYSTEM IMPLEMENTATION</vt:lpstr>
      <vt:lpstr>– LARGE SCALE DIGITISATION GIVING ACCESS</vt:lpstr>
      <vt:lpstr>– LARGE SCALE DIGITISATION GIVING ACCESS</vt:lpstr>
      <vt:lpstr>CONTEMPORARY HERITAGE IS PROTECTED  FREE ACCESS IN THE OPEN INTERNET IS PROHIBITED </vt:lpstr>
      <vt:lpstr>GIVING ACCESS - SOLUTIONS</vt:lpstr>
      <vt:lpstr>Prezentacja programu PowerPoint</vt:lpstr>
      <vt:lpstr>GIVING ACCESS - SOLUTIONS</vt:lpstr>
      <vt:lpstr>GIVING ACCESS - SOLUTIONS</vt:lpstr>
      <vt:lpstr>GIVING ACCESS - SOLUTIONS</vt:lpstr>
      <vt:lpstr>DREAM SOLUTION?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MASS DIGITISATION  CAN WE PLAY IT?</dc:title>
  <dc:creator>Agnieszka Leszyńska</dc:creator>
  <cp:lastModifiedBy>Aga</cp:lastModifiedBy>
  <cp:revision>22</cp:revision>
  <dcterms:created xsi:type="dcterms:W3CDTF">2013-11-23T14:27:33Z</dcterms:created>
  <dcterms:modified xsi:type="dcterms:W3CDTF">2013-11-24T17:50:42Z</dcterms:modified>
</cp:coreProperties>
</file>